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Canva Sans Bold" charset="1" panose="020B0803030501040103"/>
      <p:regular r:id="rId21"/>
    </p:embeddedFont>
    <p:embeddedFont>
      <p:font typeface="Anton" charset="1" panose="00000500000000000000"/>
      <p:regular r:id="rId22"/>
    </p:embeddedFont>
    <p:embeddedFont>
      <p:font typeface="Poppin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.gif" Type="http://schemas.openxmlformats.org/officeDocument/2006/relationships/image"/><Relationship Id="rId9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gif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0.gif" Type="http://schemas.openxmlformats.org/officeDocument/2006/relationships/image"/><Relationship Id="rId9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gif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165946">
            <a:off x="8558360" y="507114"/>
            <a:ext cx="9272857" cy="9092355"/>
            <a:chOff x="0" y="0"/>
            <a:chExt cx="812800" cy="7969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694109">
            <a:off x="9125957" y="1124174"/>
            <a:ext cx="8014237" cy="7858235"/>
            <a:chOff x="0" y="0"/>
            <a:chExt cx="812800" cy="7969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796978"/>
            </a:xfrm>
            <a:custGeom>
              <a:avLst/>
              <a:gdLst/>
              <a:ahLst/>
              <a:cxnLst/>
              <a:rect r="r" b="b" t="t" l="l"/>
              <a:pathLst>
                <a:path h="796978" w="812800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0861334" y="4598030"/>
            <a:ext cx="15304372" cy="15304372"/>
          </a:xfrm>
          <a:custGeom>
            <a:avLst/>
            <a:gdLst/>
            <a:ahLst/>
            <a:cxnLst/>
            <a:rect r="r" b="b" t="t" l="l"/>
            <a:pathLst>
              <a:path h="15304372" w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2812316" y="7644598"/>
            <a:ext cx="3958208" cy="189994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-1911889" y="5417287"/>
            <a:ext cx="9629812" cy="1818800"/>
            <a:chOff x="0" y="0"/>
            <a:chExt cx="2109677" cy="3984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09677" cy="398459"/>
            </a:xfrm>
            <a:custGeom>
              <a:avLst/>
              <a:gdLst/>
              <a:ahLst/>
              <a:cxnLst/>
              <a:rect r="r" b="b" t="t" l="l"/>
              <a:pathLst>
                <a:path h="398459" w="2109677">
                  <a:moveTo>
                    <a:pt x="0" y="0"/>
                  </a:moveTo>
                  <a:lnTo>
                    <a:pt x="2109677" y="0"/>
                  </a:lnTo>
                  <a:lnTo>
                    <a:pt x="2109677" y="398459"/>
                  </a:lnTo>
                  <a:lnTo>
                    <a:pt x="0" y="398459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09677" cy="436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5704" y="1189619"/>
            <a:ext cx="1581549" cy="15815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693209" y="1612729"/>
            <a:ext cx="729980" cy="735328"/>
          </a:xfrm>
          <a:custGeom>
            <a:avLst/>
            <a:gdLst/>
            <a:ahLst/>
            <a:cxnLst/>
            <a:rect r="r" b="b" t="t" l="l"/>
            <a:pathLst>
              <a:path h="735328" w="729980">
                <a:moveTo>
                  <a:pt x="0" y="0"/>
                </a:moveTo>
                <a:lnTo>
                  <a:pt x="729980" y="0"/>
                </a:lnTo>
                <a:lnTo>
                  <a:pt x="729980" y="735328"/>
                </a:lnTo>
                <a:lnTo>
                  <a:pt x="0" y="735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782027" y="1732953"/>
            <a:ext cx="2872119" cy="447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8"/>
              </a:lnSpc>
              <a:spcBef>
                <a:spcPct val="0"/>
              </a:spcBef>
            </a:pPr>
            <a:r>
              <a:rPr lang="en-US" b="true" sz="26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Khoa học dữ liệu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09455" y="3948075"/>
            <a:ext cx="719949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KHUYẾN NGHỊ PHIM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4590" y="5566275"/>
            <a:ext cx="6989220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CÁ NHÂN HÓA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93209" y="7302846"/>
            <a:ext cx="6024714" cy="107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070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Sinh viên: Lương Thanh Nam</a:t>
            </a:r>
          </a:p>
          <a:p>
            <a:pPr algn="l">
              <a:lnSpc>
                <a:spcPts val="2898"/>
              </a:lnSpc>
            </a:pPr>
            <a:r>
              <a:rPr lang="en-US" sz="2070" b="true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MSSV: K195905228011</a:t>
            </a:r>
          </a:p>
          <a:p>
            <a:pPr algn="l">
              <a:lnSpc>
                <a:spcPts val="2898"/>
              </a:lnSpc>
              <a:spcBef>
                <a:spcPct val="0"/>
              </a:spcBef>
            </a:pPr>
            <a:r>
              <a:rPr lang="en-US" b="true" sz="2070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GV hướng dẫn: thầy Nguyễn Văn Huy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HIỂN THỊ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GỢI Ý PHIM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6934" y="5258115"/>
            <a:ext cx="6793161" cy="229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Mô tả: Hiển thị danh sách phim được khuyến nghị cho từng người dùng.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Kết quả: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Danh sách phim phù hợp với sở thích người dùng.</a:t>
            </a:r>
          </a:p>
          <a:p>
            <a:pPr algn="l">
              <a:lnSpc>
                <a:spcPts val="3065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054361" y="870545"/>
            <a:ext cx="1042965" cy="10429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448391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166420" y="1212632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TRỰC QUAN HÓA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DỮ LIỆU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6934" y="5258115"/>
            <a:ext cx="6793161" cy="191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Mô tả: Hiển thị biểu đồ phân phối đánh giá phim.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Kết quả: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Biểu đồ trực quan, phản ánh đúng dữ liệu.</a:t>
            </a:r>
          </a:p>
          <a:p>
            <a:pPr algn="l">
              <a:lnSpc>
                <a:spcPts val="3065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054361" y="870545"/>
            <a:ext cx="1042965" cy="10429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448391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166420" y="1212632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325" y="-3889252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5499" y="3712746"/>
            <a:ext cx="11784860" cy="1298716"/>
            <a:chOff x="0" y="0"/>
            <a:chExt cx="2808955" cy="3095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08955" cy="309553"/>
            </a:xfrm>
            <a:custGeom>
              <a:avLst/>
              <a:gdLst/>
              <a:ahLst/>
              <a:cxnLst/>
              <a:rect r="r" b="b" t="t" l="l"/>
              <a:pathLst>
                <a:path h="309553" w="2808955">
                  <a:moveTo>
                    <a:pt x="0" y="0"/>
                  </a:moveTo>
                  <a:lnTo>
                    <a:pt x="2808955" y="0"/>
                  </a:lnTo>
                  <a:lnTo>
                    <a:pt x="2808955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08955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6184" y="5596921"/>
            <a:ext cx="6217418" cy="4114800"/>
          </a:xfrm>
          <a:custGeom>
            <a:avLst/>
            <a:gdLst/>
            <a:ahLst/>
            <a:cxnLst/>
            <a:rect r="r" b="b" t="t" l="l"/>
            <a:pathLst>
              <a:path h="4114800" w="6217418">
                <a:moveTo>
                  <a:pt x="0" y="0"/>
                </a:moveTo>
                <a:lnTo>
                  <a:pt x="6217417" y="0"/>
                </a:lnTo>
                <a:lnTo>
                  <a:pt x="62174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KẾT QUẢ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THỰC NGHIỆM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6934" y="5258115"/>
            <a:ext cx="6793161" cy="344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Hiệu suất: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Chương trình chạy ổn định, thời gian xử lý nhanh.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Độ chính xác: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Phim được gợi ý phù hợp với sở thích người dùng.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Giao diện:</a:t>
            </a:r>
          </a:p>
          <a:p>
            <a:pPr algn="l" marL="945613" indent="-315204" lvl="2">
              <a:lnSpc>
                <a:spcPts val="3065"/>
              </a:lnSpc>
              <a:spcBef>
                <a:spcPct val="0"/>
              </a:spcBef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dễ sử dụng.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239410" y="2106468"/>
            <a:ext cx="3240285" cy="1555337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true" flipV="false" rot="0">
            <a:off x="6333459" y="5974927"/>
            <a:ext cx="3240285" cy="1555337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054361" y="870545"/>
            <a:ext cx="1042965" cy="104296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448391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1166420" y="1212632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79000"/>
          </a:blip>
          <a:srcRect l="0" t="0" r="0" b="0"/>
          <a:stretch>
            <a:fillRect/>
          </a:stretch>
        </p:blipFill>
        <p:spPr>
          <a:xfrm flipH="false" flipV="false" rot="0">
            <a:off x="1279153" y="1913509"/>
            <a:ext cx="7287857" cy="24414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>
            <a:off x="8778064" y="3609059"/>
            <a:ext cx="121078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4268488" y="-276452"/>
            <a:ext cx="5077990" cy="507799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382286" y="1247365"/>
            <a:ext cx="5435815" cy="5805239"/>
          </a:xfrm>
          <a:custGeom>
            <a:avLst/>
            <a:gdLst/>
            <a:ahLst/>
            <a:cxnLst/>
            <a:rect r="r" b="b" t="t" l="l"/>
            <a:pathLst>
              <a:path h="5805239" w="5435815">
                <a:moveTo>
                  <a:pt x="0" y="0"/>
                </a:moveTo>
                <a:lnTo>
                  <a:pt x="5435814" y="0"/>
                </a:lnTo>
                <a:lnTo>
                  <a:pt x="5435814" y="5805239"/>
                </a:lnTo>
                <a:lnTo>
                  <a:pt x="0" y="5805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95612" y="2100618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HẠN CHẾ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09926" y="4459716"/>
            <a:ext cx="6636076" cy="191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Chương trình còn sơ sài, nhiều tính năng nâng cao chưa được triển khai.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Giao diện chưa đủ trực quan và hấp dẫn.</a:t>
            </a:r>
          </a:p>
          <a:p>
            <a:pPr algn="l" marL="472806" indent="-236403" lvl="1">
              <a:lnSpc>
                <a:spcPts val="3065"/>
              </a:lnSpc>
              <a:spcBef>
                <a:spcPct val="0"/>
              </a:spcBef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Hiệu suất xử lý dữ liệu lớn chưa được tối ưu.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858617" y="831886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5"/>
                </a:lnTo>
                <a:lnTo>
                  <a:pt x="0" y="438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467460" y="599437"/>
            <a:ext cx="1042965" cy="10429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3861489" y="878460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579519" y="941524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59449" y="2102314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BÀI HỌC KINH NGHIỆM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7082" y="3930021"/>
            <a:ext cx="10973736" cy="1535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Học được cách xử lý dữ liệu lớn, triển khai thuật toán gợi ý và xây dựng giao diện.</a:t>
            </a:r>
          </a:p>
          <a:p>
            <a:pPr algn="l" marL="472806" indent="-236403" lvl="1">
              <a:lnSpc>
                <a:spcPts val="3065"/>
              </a:lnSpc>
              <a:spcBef>
                <a:spcPct val="0"/>
              </a:spcBef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Nhận ra cần cải thiện kỹ năng tối ưu hóa và thiết kế hệ thống.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453805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704174" y="675416"/>
            <a:ext cx="1042965" cy="10429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098204" y="954439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16234" y="1017503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742546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59449" y="2102314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HƯỚNG PHÁT TRIỂN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67082" y="3930021"/>
            <a:ext cx="10973736" cy="191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Bổ sung các thuật toán khác như Content-based Filtering.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Cải thiện giao diện với tính năng tìm kiếm và hiển thị thông tin chi tiết về phim.</a:t>
            </a:r>
          </a:p>
          <a:p>
            <a:pPr algn="l" marL="472806" indent="-236403" lvl="1">
              <a:lnSpc>
                <a:spcPts val="3065"/>
              </a:lnSpc>
              <a:spcBef>
                <a:spcPct val="0"/>
              </a:spcBef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Tối ưu hiệu suất xử lý dữ liệu lớn và tích hợp API bên ngoài.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453805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704174" y="675416"/>
            <a:ext cx="1042965" cy="104296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098204" y="954439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16234" y="1017503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4864" y="484774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355315" y="4303831"/>
            <a:ext cx="1098588" cy="1381871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8673217" y="1212632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70356" y="2100618"/>
            <a:ext cx="9347289" cy="2925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GIỚI THIỆU ĐỀ TÀI</a:t>
            </a:r>
          </a:p>
          <a:p>
            <a:pPr algn="ctr">
              <a:lnSpc>
                <a:spcPts val="1174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5831164" y="5328726"/>
            <a:ext cx="6935438" cy="2678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Mục tiêu: Xây dựng hệ thống gợi ý phim dựa trên đánh giá của người dùng.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Tính năng chính: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Gợi ý phim cho từng người dùng.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Hiển thị danh sách phim khuyến nghị.</a:t>
            </a:r>
          </a:p>
          <a:p>
            <a:pPr algn="l" marL="945613" indent="-315204" lvl="2">
              <a:lnSpc>
                <a:spcPts val="3065"/>
              </a:lnSpc>
              <a:spcBef>
                <a:spcPct val="0"/>
              </a:spcBef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Trực quan hóa dữ liệu đánh giá phim.</a:t>
            </a:r>
          </a:p>
          <a:p>
            <a:pPr algn="ctr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673897" y="2244875"/>
            <a:ext cx="2947693" cy="4114800"/>
          </a:xfrm>
          <a:custGeom>
            <a:avLst/>
            <a:gdLst/>
            <a:ahLst/>
            <a:cxnLst/>
            <a:rect r="r" b="b" t="t" l="l"/>
            <a:pathLst>
              <a:path h="4114800" w="2947693">
                <a:moveTo>
                  <a:pt x="0" y="0"/>
                </a:moveTo>
                <a:lnTo>
                  <a:pt x="2947693" y="0"/>
                </a:lnTo>
                <a:lnTo>
                  <a:pt x="29476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685338" y="5391660"/>
            <a:ext cx="1203221" cy="1513485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5076825"/>
            <a:ext cx="10827637" cy="1962678"/>
            <a:chOff x="0" y="0"/>
            <a:chExt cx="2580798" cy="467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67810"/>
            </a:xfrm>
            <a:custGeom>
              <a:avLst/>
              <a:gdLst/>
              <a:ahLst/>
              <a:cxnLst/>
              <a:rect r="r" b="b" t="t" l="l"/>
              <a:pathLst>
                <a:path h="467810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67810"/>
                  </a:lnTo>
                  <a:lnTo>
                    <a:pt x="0" y="46781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505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741896" y="3869055"/>
            <a:ext cx="5272028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0"/>
              </a:lnSpc>
            </a:pPr>
            <a:r>
              <a:rPr lang="en-US" sz="9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TỔNG QUAN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3017931" y="7703019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741896" y="5535242"/>
            <a:ext cx="6524717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0"/>
              </a:lnSpc>
            </a:pPr>
            <a:r>
              <a:rPr lang="en-US" sz="9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HỆ THỐNG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020109" y="2605709"/>
            <a:ext cx="5077990" cy="507799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959273" y="4520697"/>
            <a:ext cx="7548863" cy="191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Các thành phần chính: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Xử lý dữ liệu từ file CSV.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Huấn luyện mô hình gợi ý bằng thuật toán SVD.</a:t>
            </a:r>
          </a:p>
          <a:p>
            <a:pPr algn="l" marL="945613" indent="-315204" lvl="2">
              <a:lnSpc>
                <a:spcPts val="3065"/>
              </a:lnSpc>
              <a:spcBef>
                <a:spcPct val="0"/>
              </a:spcBef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Giao diện đồ họa hiển thị kết quả và biểu đồ.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4221701" y="392517"/>
            <a:ext cx="3958208" cy="189994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15938961" y="8731663"/>
            <a:ext cx="3240285" cy="1555337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2824553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5" y="0"/>
                </a:lnTo>
                <a:lnTo>
                  <a:pt x="438825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506421" y="870545"/>
            <a:ext cx="1042965" cy="104296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900450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618480" y="1212632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QUY TRÌNH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THỰC HIỆN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6934" y="5258115"/>
            <a:ext cx="6793161" cy="191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Các bước chính:</a:t>
            </a:r>
          </a:p>
          <a:p>
            <a:pPr algn="l" marL="945613" indent="-315204" lvl="2">
              <a:lnSpc>
                <a:spcPts val="3065"/>
              </a:lnSpc>
              <a:buAutoNum type="alphaLcPeriod" startAt="1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Đọc và xử lý dữ liệu.</a:t>
            </a:r>
          </a:p>
          <a:p>
            <a:pPr algn="l" marL="945613" indent="-315204" lvl="2">
              <a:lnSpc>
                <a:spcPts val="3065"/>
              </a:lnSpc>
              <a:buAutoNum type="alphaLcPeriod" startAt="1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Huấn luyện mô hình gợi ý.</a:t>
            </a:r>
          </a:p>
          <a:p>
            <a:pPr algn="l" marL="945613" indent="-315204" lvl="2">
              <a:lnSpc>
                <a:spcPts val="3065"/>
              </a:lnSpc>
              <a:spcBef>
                <a:spcPct val="0"/>
              </a:spcBef>
              <a:buAutoNum type="alphaLcPeriod" startAt="1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Hiển thị kết quả trên giao diện.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054361" y="870545"/>
            <a:ext cx="1042965" cy="10429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448391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166420" y="1212632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XỬ LÝ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DỮ LIỆU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6934" y="5258115"/>
            <a:ext cx="6793161" cy="305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Dữ liệu đầu vào:</a:t>
            </a:r>
          </a:p>
          <a:p>
            <a:pPr algn="l" marL="472806" indent="-236403" lvl="1">
              <a:lnSpc>
                <a:spcPts val="3065"/>
              </a:lnSpc>
              <a:buAutoNum type="arabicPeriod" startAt="1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ratings.csv: </a:t>
            </a: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Chứa đánh giá của người dùng.</a:t>
            </a:r>
          </a:p>
          <a:p>
            <a:pPr algn="l" marL="472806" indent="-236403" lvl="1">
              <a:lnSpc>
                <a:spcPts val="3065"/>
              </a:lnSpc>
              <a:buAutoNum type="arabicPeriod" startAt="1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movies.csv: Chứa thông tin phim.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Cá</a:t>
            </a: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 bước xử lý: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Đọc</a:t>
            </a: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file CSV bằng Pandas.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Xử lý g</a:t>
            </a: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iá trị thiếu.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Tạo ma trận người dùng-phim.</a:t>
            </a:r>
          </a:p>
          <a:p>
            <a:pPr algn="l">
              <a:lnSpc>
                <a:spcPts val="3065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054361" y="870545"/>
            <a:ext cx="1042965" cy="10429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448391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166420" y="1212632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98347" y="4293879"/>
            <a:ext cx="22247141" cy="3988752"/>
            <a:chOff x="0" y="0"/>
            <a:chExt cx="5302669" cy="950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950730"/>
            </a:xfrm>
            <a:custGeom>
              <a:avLst/>
              <a:gdLst/>
              <a:ahLst/>
              <a:cxnLst/>
              <a:rect r="r" b="b" t="t" l="l"/>
              <a:pathLst>
                <a:path h="950730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950730"/>
                  </a:lnTo>
                  <a:lnTo>
                    <a:pt x="0" y="950730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9888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955188" y="3958094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29344" y="660436"/>
            <a:ext cx="3518635" cy="3518635"/>
          </a:xfrm>
          <a:custGeom>
            <a:avLst/>
            <a:gdLst/>
            <a:ahLst/>
            <a:cxnLst/>
            <a:rect r="r" b="b" t="t" l="l"/>
            <a:pathLst>
              <a:path h="3518635" w="3518635">
                <a:moveTo>
                  <a:pt x="0" y="0"/>
                </a:moveTo>
                <a:lnTo>
                  <a:pt x="3518635" y="0"/>
                </a:lnTo>
                <a:lnTo>
                  <a:pt x="3518635" y="3518635"/>
                </a:lnTo>
                <a:lnTo>
                  <a:pt x="0" y="35186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87893" y="4658181"/>
            <a:ext cx="11528896" cy="229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Thuật toán sử dụng: Collaborative Filtering với SVD.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Quy trình: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Phân rã ma trận người dùng-phim.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Dự đoán các giá trị đánh giá còn thiếu.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Tạo danh sách phim khuyến nghị.</a:t>
            </a:r>
          </a:p>
          <a:p>
            <a:pPr algn="ctr">
              <a:lnSpc>
                <a:spcPts val="3065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2487975" y="6523313"/>
            <a:ext cx="5794139" cy="5794139"/>
          </a:xfrm>
          <a:custGeom>
            <a:avLst/>
            <a:gdLst/>
            <a:ahLst/>
            <a:cxnLst/>
            <a:rect r="r" b="b" t="t" l="l"/>
            <a:pathLst>
              <a:path h="5794139" w="5794139">
                <a:moveTo>
                  <a:pt x="0" y="0"/>
                </a:moveTo>
                <a:lnTo>
                  <a:pt x="5794139" y="0"/>
                </a:lnTo>
                <a:lnTo>
                  <a:pt x="5794139" y="5794139"/>
                </a:lnTo>
                <a:lnTo>
                  <a:pt x="0" y="5794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10818" y="2100618"/>
            <a:ext cx="9666363" cy="1437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HUẤN LUYỆN MÔ HÌNH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037322" y="660436"/>
            <a:ext cx="1042965" cy="104296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431352" y="939459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149382" y="1002524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834017" y="322630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68364" y="3485946"/>
            <a:ext cx="10827637" cy="1855220"/>
            <a:chOff x="0" y="0"/>
            <a:chExt cx="2580798" cy="4421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80798" cy="442197"/>
            </a:xfrm>
            <a:custGeom>
              <a:avLst/>
              <a:gdLst/>
              <a:ahLst/>
              <a:cxnLst/>
              <a:rect r="r" b="b" t="t" l="l"/>
              <a:pathLst>
                <a:path h="442197" w="2580798">
                  <a:moveTo>
                    <a:pt x="0" y="0"/>
                  </a:moveTo>
                  <a:lnTo>
                    <a:pt x="2580798" y="0"/>
                  </a:lnTo>
                  <a:lnTo>
                    <a:pt x="2580798" y="442197"/>
                  </a:lnTo>
                  <a:lnTo>
                    <a:pt x="0" y="442197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80798" cy="480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1674746" y="1363618"/>
            <a:ext cx="2134301" cy="0"/>
          </a:xfrm>
          <a:prstGeom prst="line">
            <a:avLst/>
          </a:prstGeom>
          <a:ln cap="flat" w="142875">
            <a:gradFill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741896" y="8819474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876857" y="2081898"/>
            <a:ext cx="5789372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0"/>
              </a:lnSpc>
            </a:pPr>
            <a:r>
              <a:rPr lang="en-US" sz="900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GIAO DIỆN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76857" y="3935730"/>
            <a:ext cx="6876455" cy="120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0"/>
              </a:lnSpc>
            </a:pPr>
            <a:r>
              <a:rPr lang="en-US" sz="90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NGƯỜI DÙNG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47887" y="3419271"/>
            <a:ext cx="6254794" cy="3059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Các thành phần chính: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Nút bấm: Tải dữ liệu, huấn luyện mô hình, hiển thị gợi ý.</a:t>
            </a:r>
          </a:p>
          <a:p>
            <a:pPr algn="l" marL="945613" indent="-315204" lvl="2">
              <a:lnSpc>
                <a:spcPts val="3065"/>
              </a:lnSpc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Bảng: Hiển thị danh sách phim khuyến nghị.</a:t>
            </a:r>
          </a:p>
          <a:p>
            <a:pPr algn="l" marL="945613" indent="-315204" lvl="2">
              <a:lnSpc>
                <a:spcPts val="3065"/>
              </a:lnSpc>
              <a:spcBef>
                <a:spcPct val="0"/>
              </a:spcBef>
              <a:buFont typeface="Arial"/>
              <a:buChar char="⚬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Biểu đồ: Trực quan hóa dữ liệu đánh giá.</a:t>
            </a:r>
          </a:p>
          <a:p>
            <a:pPr algn="l">
              <a:lnSpc>
                <a:spcPts val="3065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7561158" y="870545"/>
            <a:ext cx="1042965" cy="10429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55188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673217" y="1212632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TẢI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DỮ LIỆU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6934" y="5258115"/>
            <a:ext cx="6793161" cy="191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Mô tả: Đọc dữ liệu từ file CSV và xử lý.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Kết quả: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Dữ liệu được tải thành công.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Khô</a:t>
            </a: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ng có lỗi khi xử lý giá trị thiếu.</a:t>
            </a:r>
          </a:p>
          <a:p>
            <a:pPr algn="l">
              <a:lnSpc>
                <a:spcPts val="3065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054361" y="870545"/>
            <a:ext cx="1042965" cy="10429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448391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166420" y="1212632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85AB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07592" y="3661805"/>
            <a:ext cx="22247141" cy="1298716"/>
            <a:chOff x="0" y="0"/>
            <a:chExt cx="5302669" cy="3095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02669" cy="309553"/>
            </a:xfrm>
            <a:custGeom>
              <a:avLst/>
              <a:gdLst/>
              <a:ahLst/>
              <a:cxnLst/>
              <a:rect r="r" b="b" t="t" l="l"/>
              <a:pathLst>
                <a:path h="309553" w="5302669">
                  <a:moveTo>
                    <a:pt x="0" y="0"/>
                  </a:moveTo>
                  <a:lnTo>
                    <a:pt x="5302669" y="0"/>
                  </a:lnTo>
                  <a:lnTo>
                    <a:pt x="5302669" y="309553"/>
                  </a:lnTo>
                  <a:lnTo>
                    <a:pt x="0" y="309553"/>
                  </a:lnTo>
                  <a:close/>
                </a:path>
              </a:pathLst>
            </a:custGeom>
            <a:gradFill rotWithShape="true">
              <a:gsLst>
                <a:gs pos="0">
                  <a:srgbClr val="3428BA">
                    <a:alpha val="100000"/>
                  </a:srgbClr>
                </a:gs>
                <a:gs pos="100000">
                  <a:srgbClr val="5FA2D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302669" cy="347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0834017" y="1913509"/>
            <a:ext cx="17871339" cy="17871339"/>
          </a:xfrm>
          <a:custGeom>
            <a:avLst/>
            <a:gdLst/>
            <a:ahLst/>
            <a:cxnLst/>
            <a:rect r="r" b="b" t="t" l="l"/>
            <a:pathLst>
              <a:path h="17871339" w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3069" y="1938953"/>
            <a:ext cx="4712027" cy="6119516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7039887" y="9038887"/>
            <a:ext cx="438826" cy="438826"/>
          </a:xfrm>
          <a:custGeom>
            <a:avLst/>
            <a:gdLst/>
            <a:ahLst/>
            <a:cxnLst/>
            <a:rect r="r" b="b" t="t" l="l"/>
            <a:pathLst>
              <a:path h="438826" w="438826">
                <a:moveTo>
                  <a:pt x="0" y="0"/>
                </a:moveTo>
                <a:lnTo>
                  <a:pt x="438826" y="0"/>
                </a:lnTo>
                <a:lnTo>
                  <a:pt x="438826" y="438826"/>
                </a:lnTo>
                <a:lnTo>
                  <a:pt x="0" y="43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54361" y="2448814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HUẤN LUYỆN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86934" y="3747530"/>
            <a:ext cx="6700964" cy="1263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91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MÔ HÌNH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86934" y="5258115"/>
            <a:ext cx="6793161" cy="191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Mô tả: Huấn luyện mô hình gợi ý bằng SVD.</a:t>
            </a:r>
          </a:p>
          <a:p>
            <a:pPr algn="l" marL="472806" indent="-236403" lvl="1">
              <a:lnSpc>
                <a:spcPts val="3065"/>
              </a:lnSpc>
              <a:buFont typeface="Arial"/>
              <a:buChar char="•"/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Kết quả:</a:t>
            </a:r>
          </a:p>
          <a:p>
            <a:pPr algn="l">
              <a:lnSpc>
                <a:spcPts val="3065"/>
              </a:lnSpc>
            </a:pPr>
            <a:r>
              <a:rPr lang="en-US" sz="218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Mô hình được huấn luyện thành công trong thời gian ngắn (~5 giây).</a:t>
            </a:r>
          </a:p>
          <a:p>
            <a:pPr algn="l">
              <a:lnSpc>
                <a:spcPts val="3065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0054361" y="870545"/>
            <a:ext cx="1042965" cy="104296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448391" y="1149568"/>
            <a:ext cx="481391" cy="484918"/>
          </a:xfrm>
          <a:custGeom>
            <a:avLst/>
            <a:gdLst/>
            <a:ahLst/>
            <a:cxnLst/>
            <a:rect r="r" b="b" t="t" l="l"/>
            <a:pathLst>
              <a:path h="484918" w="481391">
                <a:moveTo>
                  <a:pt x="0" y="0"/>
                </a:moveTo>
                <a:lnTo>
                  <a:pt x="481391" y="0"/>
                </a:lnTo>
                <a:lnTo>
                  <a:pt x="481391" y="484918"/>
                </a:lnTo>
                <a:lnTo>
                  <a:pt x="0" y="484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166420" y="1212632"/>
            <a:ext cx="3987491" cy="35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8"/>
              </a:lnSpc>
              <a:spcBef>
                <a:spcPct val="0"/>
              </a:spcBef>
            </a:pPr>
            <a:r>
              <a:rPr lang="en-US" b="true" sz="2041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Khuyến nghị phim cá nhân hóa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DAGo5CW9dUY</dc:identifier>
  <dcterms:modified xsi:type="dcterms:W3CDTF">2011-08-01T06:04:30Z</dcterms:modified>
  <cp:revision>1</cp:revision>
  <dc:title>Khoa học dữ liệu</dc:title>
</cp:coreProperties>
</file>